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5143500" cx="9144000"/>
  <p:notesSz cx="6858000" cy="9144000"/>
  <p:embeddedFontLst>
    <p:embeddedFont>
      <p:font typeface="Roboto"/>
      <p:regular r:id="rId20"/>
      <p:bold r:id="rId21"/>
      <p:italic r:id="rId22"/>
      <p:boldItalic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regular.fntdata"/><Relationship Id="rId11" Type="http://schemas.openxmlformats.org/officeDocument/2006/relationships/slide" Target="slides/slide6.xml"/><Relationship Id="rId22" Type="http://schemas.openxmlformats.org/officeDocument/2006/relationships/font" Target="fonts/Roboto-italic.fntdata"/><Relationship Id="rId10" Type="http://schemas.openxmlformats.org/officeDocument/2006/relationships/slide" Target="slides/slide5.xml"/><Relationship Id="rId21" Type="http://schemas.openxmlformats.org/officeDocument/2006/relationships/font" Target="fonts/Roboto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23" Type="http://schemas.openxmlformats.org/officeDocument/2006/relationships/font" Target="fonts/Roboto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92b1abb76d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92b1abb76d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92b1abb76d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92b1abb76d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92b1abb76d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92b1abb76d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92b1abb76d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92b1abb76d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92b1abb76d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92b1abb76d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92b1abb76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92b1abb76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92b1abb76d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92b1abb76d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92b1abb76d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92b1abb76d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92b1abb76d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92b1abb76d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92b1abb76d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92b1abb76d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92b1abb76d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92b1abb76d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92b1abb76d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92b1abb76d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92b1abb76d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92b1abb76d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7" name="Google Shape;47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8" name="Google Shape;48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9" name="Google Shape;39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0" name="Google Shape;40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1" name="Google Shape;41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4" name="Google Shape;4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" name="Google Shape;9;p1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1829725" y="-101656"/>
            <a:ext cx="5698901" cy="514350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Relationship Id="rId4" Type="http://schemas.openxmlformats.org/officeDocument/2006/relationships/image" Target="../media/image4.png"/><Relationship Id="rId5" Type="http://schemas.openxmlformats.org/officeDocument/2006/relationships/image" Target="../media/image3.png"/><Relationship Id="rId6" Type="http://schemas.openxmlformats.org/officeDocument/2006/relationships/image" Target="../media/image2.png"/><Relationship Id="rId7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/>
          <p:nvPr>
            <p:ph type="ctrTitle"/>
          </p:nvPr>
        </p:nvSpPr>
        <p:spPr>
          <a:xfrm>
            <a:off x="240525" y="1700850"/>
            <a:ext cx="8520600" cy="17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Project 3_Voting w/Solidity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2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 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Security </a:t>
            </a:r>
            <a:endParaRPr/>
          </a:p>
        </p:txBody>
      </p:sp>
      <p:sp>
        <p:nvSpPr>
          <p:cNvPr id="148" name="Google Shape;148;p2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 </a:t>
            </a:r>
            <a:endParaRPr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Identity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Timing </a:t>
            </a:r>
            <a:endParaRPr/>
          </a:p>
        </p:txBody>
      </p:sp>
      <p:sp>
        <p:nvSpPr>
          <p:cNvPr id="149" name="Google Shape;149;p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Solutions 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Predictions </a:t>
            </a:r>
            <a:endParaRPr/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Method of </a:t>
            </a:r>
            <a:r>
              <a:rPr lang="en"/>
              <a:t>implementation</a:t>
            </a:r>
            <a:r>
              <a:rPr lang="en"/>
              <a:t>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Primaries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Falesafes for technology.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Play well with others but we predict monopoly.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Nodes? Or other POW    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Analogous Projects </a:t>
            </a:r>
            <a:endParaRPr/>
          </a:p>
        </p:txBody>
      </p:sp>
      <p:sp>
        <p:nvSpPr>
          <p:cNvPr id="161" name="Google Shape;161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Citations </a:t>
            </a:r>
            <a:endParaRPr/>
          </a:p>
        </p:txBody>
      </p:sp>
      <p:sp>
        <p:nvSpPr>
          <p:cNvPr id="167" name="Google Shape;167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24055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Methodology</a:t>
            </a:r>
            <a:r>
              <a:rPr lang="en"/>
              <a:t> / Directory </a:t>
            </a:r>
            <a:endParaRPr/>
          </a:p>
        </p:txBody>
      </p:sp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Requirements (IPFS,PINATA) 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Current Voting Options </a:t>
            </a:r>
            <a:endParaRPr/>
          </a:p>
        </p:txBody>
      </p:sp>
      <p:sp>
        <p:nvSpPr>
          <p:cNvPr id="68" name="Google Shape;68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69" name="Google Shape;6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3275" y="3225882"/>
            <a:ext cx="2149299" cy="1062544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22950" y="3110251"/>
            <a:ext cx="1713674" cy="129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0271" y="1303546"/>
            <a:ext cx="2149299" cy="1105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01599" y="1729449"/>
            <a:ext cx="2330700" cy="155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893775" y="1152468"/>
            <a:ext cx="2149301" cy="12097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Smart Contract Voting  </a:t>
            </a:r>
            <a:endParaRPr/>
          </a:p>
        </p:txBody>
      </p:sp>
      <p:sp>
        <p:nvSpPr>
          <p:cNvPr id="79" name="Google Shape;79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Comparing Contrasting </a:t>
            </a:r>
            <a:endParaRPr/>
          </a:p>
        </p:txBody>
      </p:sp>
      <p:sp>
        <p:nvSpPr>
          <p:cNvPr id="85" name="Google Shape;85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Traditional Methods 	</a:t>
            </a:r>
            <a:endParaRPr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Driving (In Person)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Mail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Voting Location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Expensive Manual Work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 </a:t>
            </a:r>
            <a:endParaRPr/>
          </a:p>
        </p:txBody>
      </p:sp>
      <p:sp>
        <p:nvSpPr>
          <p:cNvPr id="86" name="Google Shape;86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Smart Contract Voting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Identity protected through public decentralized area.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Cheaper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Binary Registrations  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Operational</a:t>
            </a:r>
            <a:r>
              <a:rPr lang="en"/>
              <a:t> Efficienty  </a:t>
            </a:r>
            <a:endParaRPr/>
          </a:p>
        </p:txBody>
      </p:sp>
      <p:sp>
        <p:nvSpPr>
          <p:cNvPr id="92" name="Google Shape;92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grpSp>
        <p:nvGrpSpPr>
          <p:cNvPr id="93" name="Google Shape;93;p18"/>
          <p:cNvGrpSpPr/>
          <p:nvPr/>
        </p:nvGrpSpPr>
        <p:grpSpPr>
          <a:xfrm>
            <a:off x="3977422" y="945983"/>
            <a:ext cx="4094300" cy="1193579"/>
            <a:chOff x="3977400" y="946003"/>
            <a:chExt cx="4094300" cy="1193579"/>
          </a:xfrm>
        </p:grpSpPr>
        <p:grpSp>
          <p:nvGrpSpPr>
            <p:cNvPr id="94" name="Google Shape;94;p18"/>
            <p:cNvGrpSpPr/>
            <p:nvPr/>
          </p:nvGrpSpPr>
          <p:grpSpPr>
            <a:xfrm>
              <a:off x="4732925" y="1140987"/>
              <a:ext cx="529800" cy="998596"/>
              <a:chOff x="4318975" y="1083450"/>
              <a:chExt cx="529800" cy="591305"/>
            </a:xfrm>
          </p:grpSpPr>
          <p:sp>
            <p:nvSpPr>
              <p:cNvPr id="95" name="Google Shape;95;p18"/>
              <p:cNvSpPr/>
              <p:nvPr/>
            </p:nvSpPr>
            <p:spPr>
              <a:xfrm>
                <a:off x="4517129" y="1083455"/>
                <a:ext cx="133500" cy="591300"/>
              </a:xfrm>
              <a:prstGeom prst="rect">
                <a:avLst/>
              </a:prstGeom>
              <a:solidFill>
                <a:srgbClr val="840D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96" name="Google Shape;96;p18"/>
              <p:cNvCxnSpPr/>
              <p:nvPr/>
            </p:nvCxnSpPr>
            <p:spPr>
              <a:xfrm rot="10800000">
                <a:off x="4318975" y="1083450"/>
                <a:ext cx="5298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840D3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sp>
          <p:nvSpPr>
            <p:cNvPr id="97" name="Google Shape;97;p18"/>
            <p:cNvSpPr txBox="1"/>
            <p:nvPr/>
          </p:nvSpPr>
          <p:spPr>
            <a:xfrm>
              <a:off x="5343500" y="946003"/>
              <a:ext cx="2728200" cy="27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100">
                  <a:solidFill>
                    <a:srgbClr val="840D35"/>
                  </a:solidFill>
                  <a:latin typeface="Roboto"/>
                  <a:ea typeface="Roboto"/>
                  <a:cs typeface="Roboto"/>
                  <a:sym typeface="Roboto"/>
                </a:rPr>
                <a:t>Lorem Ipsum</a:t>
              </a:r>
              <a:endParaRPr b="1" sz="1100">
                <a:solidFill>
                  <a:srgbClr val="840D3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8" name="Google Shape;98;p18"/>
            <p:cNvSpPr txBox="1"/>
            <p:nvPr/>
          </p:nvSpPr>
          <p:spPr>
            <a:xfrm>
              <a:off x="5343500" y="1222248"/>
              <a:ext cx="2728200" cy="41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700">
                  <a:solidFill>
                    <a:srgbClr val="840D35"/>
                  </a:solidFill>
                  <a:latin typeface="Roboto"/>
                  <a:ea typeface="Roboto"/>
                  <a:cs typeface="Roboto"/>
                  <a:sym typeface="Roboto"/>
                </a:rPr>
                <a:t>Lorem ipsum dolor sit amet, consectetur adipiscing. Donec risus dolor, porta venenatis neque sit amet, pharetra luctus felis.</a:t>
              </a:r>
              <a:endParaRPr sz="700">
                <a:solidFill>
                  <a:srgbClr val="840D3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9" name="Google Shape;99;p18"/>
            <p:cNvSpPr txBox="1"/>
            <p:nvPr/>
          </p:nvSpPr>
          <p:spPr>
            <a:xfrm>
              <a:off x="3977400" y="973693"/>
              <a:ext cx="758400" cy="346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840D35"/>
                  </a:solidFill>
                  <a:latin typeface="Roboto"/>
                  <a:ea typeface="Roboto"/>
                  <a:cs typeface="Roboto"/>
                  <a:sym typeface="Roboto"/>
                </a:rPr>
                <a:t>20XX</a:t>
              </a:r>
              <a:endParaRPr sz="900">
                <a:solidFill>
                  <a:srgbClr val="840D3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00" name="Google Shape;100;p18"/>
          <p:cNvGrpSpPr/>
          <p:nvPr/>
        </p:nvGrpSpPr>
        <p:grpSpPr>
          <a:xfrm>
            <a:off x="3977422" y="1946826"/>
            <a:ext cx="4094300" cy="1193487"/>
            <a:chOff x="3977400" y="946003"/>
            <a:chExt cx="4094300" cy="1193487"/>
          </a:xfrm>
        </p:grpSpPr>
        <p:grpSp>
          <p:nvGrpSpPr>
            <p:cNvPr id="101" name="Google Shape;101;p18"/>
            <p:cNvGrpSpPr/>
            <p:nvPr/>
          </p:nvGrpSpPr>
          <p:grpSpPr>
            <a:xfrm>
              <a:off x="4732925" y="1140987"/>
              <a:ext cx="529800" cy="998503"/>
              <a:chOff x="4318975" y="1083450"/>
              <a:chExt cx="529800" cy="591250"/>
            </a:xfrm>
          </p:grpSpPr>
          <p:sp>
            <p:nvSpPr>
              <p:cNvPr id="102" name="Google Shape;102;p18"/>
              <p:cNvSpPr/>
              <p:nvPr/>
            </p:nvSpPr>
            <p:spPr>
              <a:xfrm>
                <a:off x="4517125" y="1086100"/>
                <a:ext cx="133500" cy="588600"/>
              </a:xfrm>
              <a:prstGeom prst="rect">
                <a:avLst/>
              </a:prstGeom>
              <a:solidFill>
                <a:srgbClr val="840D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103" name="Google Shape;103;p18"/>
              <p:cNvCxnSpPr/>
              <p:nvPr/>
            </p:nvCxnSpPr>
            <p:spPr>
              <a:xfrm rot="10800000">
                <a:off x="4318975" y="1083450"/>
                <a:ext cx="5298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840D3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sp>
          <p:nvSpPr>
            <p:cNvPr id="104" name="Google Shape;104;p18"/>
            <p:cNvSpPr txBox="1"/>
            <p:nvPr/>
          </p:nvSpPr>
          <p:spPr>
            <a:xfrm>
              <a:off x="5343500" y="946003"/>
              <a:ext cx="2728200" cy="27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100">
                  <a:solidFill>
                    <a:srgbClr val="840D35"/>
                  </a:solidFill>
                  <a:latin typeface="Roboto"/>
                  <a:ea typeface="Roboto"/>
                  <a:cs typeface="Roboto"/>
                  <a:sym typeface="Roboto"/>
                </a:rPr>
                <a:t>Lorem Ipsum</a:t>
              </a:r>
              <a:endParaRPr b="1" sz="1100">
                <a:solidFill>
                  <a:srgbClr val="840D3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5" name="Google Shape;105;p18"/>
            <p:cNvSpPr txBox="1"/>
            <p:nvPr/>
          </p:nvSpPr>
          <p:spPr>
            <a:xfrm>
              <a:off x="5343500" y="1222248"/>
              <a:ext cx="2728200" cy="41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700">
                  <a:solidFill>
                    <a:srgbClr val="840D35"/>
                  </a:solidFill>
                  <a:latin typeface="Roboto"/>
                  <a:ea typeface="Roboto"/>
                  <a:cs typeface="Roboto"/>
                  <a:sym typeface="Roboto"/>
                </a:rPr>
                <a:t>Lorem ipsum dolor sit amet, consectetur adipiscing. Donec risus dolor, porta venenatis neque sit amet, pharetra luctus felis.</a:t>
              </a:r>
              <a:endParaRPr sz="700">
                <a:solidFill>
                  <a:srgbClr val="840D3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6" name="Google Shape;106;p18"/>
            <p:cNvSpPr txBox="1"/>
            <p:nvPr/>
          </p:nvSpPr>
          <p:spPr>
            <a:xfrm>
              <a:off x="3977400" y="973693"/>
              <a:ext cx="758400" cy="346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840D35"/>
                  </a:solidFill>
                  <a:latin typeface="Roboto"/>
                  <a:ea typeface="Roboto"/>
                  <a:cs typeface="Roboto"/>
                  <a:sym typeface="Roboto"/>
                </a:rPr>
                <a:t>20XX</a:t>
              </a:r>
              <a:endParaRPr sz="900">
                <a:solidFill>
                  <a:srgbClr val="840D3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07" name="Google Shape;107;p18"/>
          <p:cNvGrpSpPr/>
          <p:nvPr/>
        </p:nvGrpSpPr>
        <p:grpSpPr>
          <a:xfrm>
            <a:off x="3977422" y="3946972"/>
            <a:ext cx="4094300" cy="1196520"/>
            <a:chOff x="3977400" y="946003"/>
            <a:chExt cx="4094300" cy="1196520"/>
          </a:xfrm>
        </p:grpSpPr>
        <p:grpSp>
          <p:nvGrpSpPr>
            <p:cNvPr id="108" name="Google Shape;108;p18"/>
            <p:cNvGrpSpPr/>
            <p:nvPr/>
          </p:nvGrpSpPr>
          <p:grpSpPr>
            <a:xfrm>
              <a:off x="4732925" y="1142460"/>
              <a:ext cx="529800" cy="1000063"/>
              <a:chOff x="4318975" y="1084322"/>
              <a:chExt cx="529800" cy="592174"/>
            </a:xfrm>
          </p:grpSpPr>
          <p:sp>
            <p:nvSpPr>
              <p:cNvPr id="109" name="Google Shape;109;p18"/>
              <p:cNvSpPr/>
              <p:nvPr/>
            </p:nvSpPr>
            <p:spPr>
              <a:xfrm>
                <a:off x="4517129" y="1086096"/>
                <a:ext cx="133500" cy="590400"/>
              </a:xfrm>
              <a:prstGeom prst="rect">
                <a:avLst/>
              </a:prstGeom>
              <a:solidFill>
                <a:srgbClr val="C2C2C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110" name="Google Shape;110;p18"/>
              <p:cNvCxnSpPr/>
              <p:nvPr/>
            </p:nvCxnSpPr>
            <p:spPr>
              <a:xfrm rot="10800000">
                <a:off x="4318975" y="1084322"/>
                <a:ext cx="5298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C2C2C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sp>
          <p:nvSpPr>
            <p:cNvPr id="111" name="Google Shape;111;p18"/>
            <p:cNvSpPr txBox="1"/>
            <p:nvPr/>
          </p:nvSpPr>
          <p:spPr>
            <a:xfrm>
              <a:off x="5343500" y="946003"/>
              <a:ext cx="2728200" cy="27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100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Lorem Ipsum</a:t>
              </a:r>
              <a:endParaRPr b="1" sz="11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2" name="Google Shape;112;p18"/>
            <p:cNvSpPr txBox="1"/>
            <p:nvPr/>
          </p:nvSpPr>
          <p:spPr>
            <a:xfrm>
              <a:off x="5343500" y="1222248"/>
              <a:ext cx="2728200" cy="41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700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Lorem ipsum dolor sit amet, consectetur adipiscing. Donec risus dolor, porta venenatis neque sit amet, pharetra luctus felis.</a:t>
              </a:r>
              <a:endParaRPr sz="7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3" name="Google Shape;113;p18"/>
            <p:cNvSpPr txBox="1"/>
            <p:nvPr/>
          </p:nvSpPr>
          <p:spPr>
            <a:xfrm>
              <a:off x="3977400" y="973693"/>
              <a:ext cx="758400" cy="346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20XX</a:t>
              </a:r>
              <a:endParaRPr sz="9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14" name="Google Shape;114;p18"/>
          <p:cNvGrpSpPr/>
          <p:nvPr/>
        </p:nvGrpSpPr>
        <p:grpSpPr>
          <a:xfrm>
            <a:off x="3977422" y="2946170"/>
            <a:ext cx="4094300" cy="1193487"/>
            <a:chOff x="3977400" y="946003"/>
            <a:chExt cx="4094300" cy="1193487"/>
          </a:xfrm>
        </p:grpSpPr>
        <p:grpSp>
          <p:nvGrpSpPr>
            <p:cNvPr id="115" name="Google Shape;115;p18"/>
            <p:cNvGrpSpPr/>
            <p:nvPr/>
          </p:nvGrpSpPr>
          <p:grpSpPr>
            <a:xfrm>
              <a:off x="4732925" y="1142460"/>
              <a:ext cx="529800" cy="997030"/>
              <a:chOff x="4318975" y="1084322"/>
              <a:chExt cx="529800" cy="590378"/>
            </a:xfrm>
          </p:grpSpPr>
          <p:sp>
            <p:nvSpPr>
              <p:cNvPr id="116" name="Google Shape;116;p18"/>
              <p:cNvSpPr/>
              <p:nvPr/>
            </p:nvSpPr>
            <p:spPr>
              <a:xfrm>
                <a:off x="4517125" y="1086100"/>
                <a:ext cx="133500" cy="588600"/>
              </a:xfrm>
              <a:prstGeom prst="rect">
                <a:avLst/>
              </a:prstGeom>
              <a:solidFill>
                <a:srgbClr val="C2C2C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117" name="Google Shape;117;p18"/>
              <p:cNvCxnSpPr/>
              <p:nvPr/>
            </p:nvCxnSpPr>
            <p:spPr>
              <a:xfrm rot="10800000">
                <a:off x="4318975" y="1084322"/>
                <a:ext cx="5298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C2C2C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sp>
          <p:nvSpPr>
            <p:cNvPr id="118" name="Google Shape;118;p18"/>
            <p:cNvSpPr txBox="1"/>
            <p:nvPr/>
          </p:nvSpPr>
          <p:spPr>
            <a:xfrm>
              <a:off x="5343500" y="946003"/>
              <a:ext cx="2728200" cy="27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100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Lorem Ipsum</a:t>
              </a:r>
              <a:endParaRPr b="1" sz="11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9" name="Google Shape;119;p18"/>
            <p:cNvSpPr txBox="1"/>
            <p:nvPr/>
          </p:nvSpPr>
          <p:spPr>
            <a:xfrm>
              <a:off x="5343500" y="1222248"/>
              <a:ext cx="2728200" cy="41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700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Lorem ipsum dolor sit amet, consectetur adipiscing. Donec risus dolor, porta venenatis neque sit amet, pharetra luctus felis.</a:t>
              </a:r>
              <a:endParaRPr sz="7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0" name="Google Shape;120;p18"/>
            <p:cNvSpPr txBox="1"/>
            <p:nvPr/>
          </p:nvSpPr>
          <p:spPr>
            <a:xfrm>
              <a:off x="3977400" y="973693"/>
              <a:ext cx="758400" cy="346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20XX</a:t>
              </a:r>
              <a:endParaRPr sz="9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Backend- Solidity   </a:t>
            </a:r>
            <a:endParaRPr/>
          </a:p>
        </p:txBody>
      </p:sp>
      <p:sp>
        <p:nvSpPr>
          <p:cNvPr id="126" name="Google Shape;126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“Code Pieces” and explanation 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 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FrontEnd 	</a:t>
            </a:r>
            <a:endParaRPr/>
          </a:p>
        </p:txBody>
      </p:sp>
      <p:sp>
        <p:nvSpPr>
          <p:cNvPr id="137" name="Google Shape;137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Smart Phone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